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29"/>
  </p:notesMasterIdLst>
  <p:handoutMasterIdLst>
    <p:handoutMasterId r:id="rId30"/>
  </p:handoutMasterIdLst>
  <p:sldIdLst>
    <p:sldId id="304" r:id="rId2"/>
    <p:sldId id="405" r:id="rId3"/>
    <p:sldId id="406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407" r:id="rId12"/>
    <p:sldId id="382" r:id="rId13"/>
    <p:sldId id="408" r:id="rId14"/>
    <p:sldId id="383" r:id="rId15"/>
    <p:sldId id="400" r:id="rId16"/>
    <p:sldId id="397" r:id="rId17"/>
    <p:sldId id="403" r:id="rId18"/>
    <p:sldId id="404" r:id="rId19"/>
    <p:sldId id="357" r:id="rId20"/>
    <p:sldId id="387" r:id="rId21"/>
    <p:sldId id="388" r:id="rId22"/>
    <p:sldId id="389" r:id="rId23"/>
    <p:sldId id="390" r:id="rId24"/>
    <p:sldId id="391" r:id="rId25"/>
    <p:sldId id="392" r:id="rId26"/>
    <p:sldId id="399" r:id="rId27"/>
    <p:sldId id="39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0" autoAdjust="0"/>
  </p:normalViewPr>
  <p:slideViewPr>
    <p:cSldViewPr>
      <p:cViewPr varScale="1">
        <p:scale>
          <a:sx n="83" d="100"/>
          <a:sy n="83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625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D425-6894-4EF8-B96D-8217034873E8}" type="datetimeFigureOut">
              <a:rPr lang="en-AU" smtClean="0"/>
              <a:t>23/05/2018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14E48-29A2-40EB-B721-722384A109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526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23/05/2018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265927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Sometimes greed is good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A </a:t>
            </a:r>
            <a:r>
              <a:rPr lang="en-AU" sz="2800" dirty="0">
                <a:solidFill>
                  <a:srgbClr val="008000"/>
                </a:solidFill>
                <a:latin typeface="txbtt"/>
              </a:rPr>
              <a:t>greedy strategy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is to make a “local” choice based on current information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Sometimes gives optimal solution, e.g.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Dijkstra’s single source shortest paths algorithm (Refer Week 8 Lectures)</a:t>
            </a:r>
          </a:p>
          <a:p>
            <a:pPr lvl="1"/>
            <a:r>
              <a:rPr lang="en-AU" sz="2000" dirty="0" err="1">
                <a:solidFill>
                  <a:srgbClr val="000000"/>
                </a:solidFill>
                <a:latin typeface="CMSS10"/>
              </a:rPr>
              <a:t>Minimim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Spanning Tree Algorithms – Prim’s and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Kruskal’s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(Refer Week 10 lectures) minimum spanning tree algorithm.</a:t>
            </a:r>
          </a:p>
          <a:p>
            <a:r>
              <a:rPr lang="en-AU" sz="3200" dirty="0">
                <a:solidFill>
                  <a:srgbClr val="3333B3"/>
                </a:solidFill>
                <a:latin typeface="CMSS12"/>
              </a:rPr>
              <a:t>Greedy is sometimes a good heuristic!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Sometimes gives a “good” solution to a (combinatorial) problem even if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not guaranteed optimal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Kahoot Grand Finale</a:t>
            </a:r>
          </a:p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Design Principles (FIT2004 Summary)</a:t>
            </a:r>
          </a:p>
          <a:p>
            <a:r>
              <a:rPr lang="en-AU" dirty="0">
                <a:solidFill>
                  <a:srgbClr val="00B050"/>
                </a:solidFill>
              </a:rPr>
              <a:t>Programming Competition Winners</a:t>
            </a:r>
          </a:p>
          <a:p>
            <a:r>
              <a:rPr lang="en-AU" dirty="0"/>
              <a:t>Final 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907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Programming Competition Winners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5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th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Tzu-Hsiang Hsu (solved 8, penalty 20)</a:t>
            </a: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4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th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Wen Gao (solved 9, penalty 19)</a:t>
            </a: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3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rd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Candice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Rimba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 (solved 9, penalty 9)</a:t>
            </a: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2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nd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Viet Loc Pham (solved 11, penalty 72)</a:t>
            </a: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Champion: Andrew Gammon (solved 12, penalty 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ECBA7-3FE5-4939-8EF9-CEB4B275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91" y="3872173"/>
            <a:ext cx="1996120" cy="2473798"/>
          </a:xfrm>
          <a:prstGeom prst="rect">
            <a:avLst/>
          </a:prstGeom>
        </p:spPr>
      </p:pic>
      <p:pic>
        <p:nvPicPr>
          <p:cNvPr id="8" name="Picture 7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289FFB2D-D39C-46D6-9D0A-3617CA13E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69177" y="3699372"/>
            <a:ext cx="21145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Kahoot Grand Finale</a:t>
            </a:r>
          </a:p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Design Principles (FIT2004 Summary)</a:t>
            </a:r>
          </a:p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Programming Competition Winners</a:t>
            </a:r>
          </a:p>
          <a:p>
            <a:r>
              <a:rPr lang="en-AU" dirty="0">
                <a:solidFill>
                  <a:srgbClr val="00B050"/>
                </a:solidFill>
              </a:rPr>
              <a:t>Final 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91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6200" y="1143000"/>
            <a:ext cx="8839200" cy="4572000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Time allowed: 2 hours + 10 minutes reading time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Total Marks: 60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Exam is </a:t>
            </a:r>
            <a:r>
              <a:rPr lang="en-AU" sz="1800" b="1" dirty="0">
                <a:solidFill>
                  <a:srgbClr val="000000"/>
                </a:solidFill>
                <a:latin typeface="CMSS10"/>
              </a:rPr>
              <a:t>NOT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 open book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Question style similar to mid-semester tests – but do not try to guess what will be on the exam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Hurdles:</a:t>
            </a:r>
          </a:p>
          <a:p>
            <a:pPr lvl="1"/>
            <a:r>
              <a:rPr lang="en-AU" sz="1300" dirty="0">
                <a:solidFill>
                  <a:srgbClr val="000000"/>
                </a:solidFill>
                <a:latin typeface="CMSS10"/>
              </a:rPr>
              <a:t>At least 16 out of 40 marks in in-semester assessments (assignment + mid-semester test + lecture/tutorial participation)</a:t>
            </a:r>
          </a:p>
          <a:p>
            <a:pPr lvl="1"/>
            <a:r>
              <a:rPr lang="en-AU" sz="1300" dirty="0">
                <a:solidFill>
                  <a:srgbClr val="000000"/>
                </a:solidFill>
                <a:latin typeface="CMSS10"/>
              </a:rPr>
              <a:t>At least 24 out of 60 marks in the final exam</a:t>
            </a:r>
          </a:p>
          <a:p>
            <a:pPr lvl="1"/>
            <a:r>
              <a:rPr lang="en-AU" sz="1300" dirty="0">
                <a:solidFill>
                  <a:srgbClr val="000000"/>
                </a:solidFill>
                <a:latin typeface="CMSS10"/>
              </a:rPr>
              <a:t>At least 50 marks overall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Do not miss final exam even if you fail in-semester hurdle.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It affects your WAM </a:t>
            </a:r>
          </a:p>
        </p:txBody>
      </p:sp>
    </p:spTree>
    <p:extLst>
      <p:ext uri="{BB962C8B-B14F-4D97-AF65-F5344CB8AC3E}">
        <p14:creationId xmlns:p14="http://schemas.microsoft.com/office/powerpoint/2010/main" val="32595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5821-2C50-4BA4-AF27-2D35B2B3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Non-Examinable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9A081-D831-4A32-8F46-C345FF75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A31D3-62BB-4536-966F-E55C6745CE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4444" y="978316"/>
            <a:ext cx="8577072" cy="5489448"/>
          </a:xfrm>
        </p:spPr>
        <p:txBody>
          <a:bodyPr/>
          <a:lstStyle/>
          <a:p>
            <a:r>
              <a:rPr lang="en-AU" dirty="0"/>
              <a:t>Additional material in supplementary notes is NOT examinable</a:t>
            </a:r>
          </a:p>
          <a:p>
            <a:pPr lvl="1"/>
            <a:r>
              <a:rPr lang="en-AU" dirty="0"/>
              <a:t>In other words, anything NOT covered in lectures, tutorials, labs is NOT EXAMINABLE! 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73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Consultations for 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Consultation sessions will be organized – please come prepared!</a:t>
            </a:r>
          </a:p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Don’t try getting hints about the questions on final exam!</a:t>
            </a:r>
          </a:p>
          <a:p>
            <a:pPr lvl="1"/>
            <a:r>
              <a:rPr lang="en-AU" sz="1600" dirty="0">
                <a:solidFill>
                  <a:srgbClr val="FF0000"/>
                </a:solidFill>
                <a:latin typeface="CMSS10"/>
              </a:rPr>
              <a:t>Important: 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Last night I got an accident and have lost my memory – so do not waste your energy</a:t>
            </a:r>
          </a:p>
          <a:p>
            <a:pPr lvl="1"/>
            <a:r>
              <a:rPr lang="en-AU" sz="1600" dirty="0">
                <a:solidFill>
                  <a:srgbClr val="FF0000"/>
                </a:solidFill>
                <a:latin typeface="CMSS10"/>
              </a:rPr>
              <a:t>Very Important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: In many Bollywood movies, a second accident brings the memory back. Please do not pray that I get another accident.</a:t>
            </a:r>
          </a:p>
          <a:p>
            <a:pPr lvl="1"/>
            <a:r>
              <a:rPr lang="en-AU" sz="1600" dirty="0">
                <a:solidFill>
                  <a:srgbClr val="000000"/>
                </a:solidFill>
                <a:latin typeface="CMSS10"/>
              </a:rPr>
              <a:t>Only I,  Ammar (head tutor), </a:t>
            </a:r>
            <a:r>
              <a:rPr lang="en-AU" sz="1600" dirty="0" err="1">
                <a:solidFill>
                  <a:srgbClr val="000000"/>
                </a:solidFill>
                <a:latin typeface="CMSS10"/>
              </a:rPr>
              <a:t>Anuja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 (lecturer at Malaysia campus) and the Chief Examiner have seen the exam paper. Some of the options you have are the following</a:t>
            </a: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Selfish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Pray that I get another accident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but the second accident may bring false memories and you may get all the wrong hints :P</a:t>
            </a: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Risky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Ask Ammar. He has told me that he will lie to you :P</a:t>
            </a:r>
            <a:endParaRPr lang="en-AU" sz="1400" dirty="0">
              <a:solidFill>
                <a:srgbClr val="FF0000"/>
              </a:solidFill>
              <a:latin typeface="CMSS10"/>
            </a:endParaRP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Expensive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Buy a ticket to Malaysia and try your luck by talking to </a:t>
            </a:r>
            <a:r>
              <a:rPr lang="en-AU" sz="1400" dirty="0" err="1">
                <a:solidFill>
                  <a:srgbClr val="000000"/>
                </a:solidFill>
                <a:latin typeface="CMSS10"/>
              </a:rPr>
              <a:t>Anuja</a:t>
            </a:r>
            <a:r>
              <a:rPr lang="en-AU" sz="1400" dirty="0">
                <a:solidFill>
                  <a:srgbClr val="000000"/>
                </a:solidFill>
                <a:latin typeface="CMSS10"/>
              </a:rPr>
              <a:t> :P</a:t>
            </a:r>
            <a:endParaRPr lang="en-AU" sz="1400" dirty="0">
              <a:solidFill>
                <a:srgbClr val="FF0000"/>
              </a:solidFill>
              <a:latin typeface="CMSS10"/>
            </a:endParaRP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Useless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Ask the Chief Examiner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I am the Chief Examiner :P</a:t>
            </a: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Easiest Option 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Study!!!</a:t>
            </a:r>
          </a:p>
          <a:p>
            <a:pPr lvl="1"/>
            <a:endParaRPr lang="en-AU" sz="16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0744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3752" cy="758952"/>
          </a:xfrm>
        </p:spPr>
        <p:txBody>
          <a:bodyPr>
            <a:normAutofit fontScale="90000"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Suggestions for preparation </a:t>
            </a:r>
            <a:br>
              <a:rPr lang="en-AU" sz="2800" dirty="0">
                <a:latin typeface="Arial Black" panose="020B0A04020102020204" pitchFamily="34" charset="0"/>
              </a:rPr>
            </a:br>
            <a:r>
              <a:rPr lang="en-AU" sz="2800" dirty="0">
                <a:latin typeface="Arial Black" panose="020B0A04020102020204" pitchFamily="34" charset="0"/>
              </a:rPr>
              <a:t>(written </a:t>
            </a:r>
            <a:r>
              <a:rPr lang="en-AU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after</a:t>
            </a:r>
            <a:r>
              <a:rPr lang="en-AU" sz="2800" b="1" dirty="0">
                <a:latin typeface="Arial Black" panose="020B0A04020102020204" pitchFamily="34" charset="0"/>
              </a:rPr>
              <a:t> I lost my memory)</a:t>
            </a:r>
            <a:r>
              <a:rPr lang="en-AU" sz="28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572000"/>
          </a:xfrm>
        </p:spPr>
        <p:txBody>
          <a:bodyPr>
            <a:noAutofit/>
          </a:bodyPr>
          <a:lstStyle/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Understand how each algorithm works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Practice writing pseudocode for each algorithm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Understand its complexity analysis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Don’t confuse algorithms: Bellman-Ford vs Floyd-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Warshall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vs Ford-Fulkerson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Solve different recurrence relations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Prove by </a:t>
            </a:r>
            <a:r>
              <a:rPr lang="en-AU" sz="2500" b="1" dirty="0">
                <a:solidFill>
                  <a:srgbClr val="000000"/>
                </a:solidFill>
                <a:latin typeface="CMSS10"/>
              </a:rPr>
              <a:t>induction</a:t>
            </a:r>
            <a:r>
              <a:rPr lang="en-AU" sz="2500" dirty="0">
                <a:solidFill>
                  <a:srgbClr val="000000"/>
                </a:solidFill>
                <a:latin typeface="CMSS10"/>
              </a:rPr>
              <a:t> for recurrence solutions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Practice writing proofs of correctness of algorithms</a:t>
            </a:r>
          </a:p>
          <a:p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83562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Algorithm for exam preparation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991600" cy="4572000"/>
          </a:xfrm>
        </p:spPr>
        <p:txBody>
          <a:bodyPr>
            <a:noAutofit/>
          </a:bodyPr>
          <a:lstStyle/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to 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carefully go through lecture slides/supplementary notes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and ensure you understand the content</a:t>
            </a:r>
            <a:endParaRPr lang="en-AU" sz="14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practice writing pseudocode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algorithm covered in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make sure your understand space/time complexities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something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unclear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listen MULO recording </a:t>
            </a:r>
            <a:r>
              <a:rPr lang="en-AU" sz="1400" dirty="0">
                <a:solidFill>
                  <a:srgbClr val="00B050"/>
                </a:solidFill>
                <a:highlight>
                  <a:srgbClr val="FFFFFF"/>
                </a:highlight>
              </a:rPr>
              <a:t># slides are optimized for lectures and should only be treated as summaries.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seek help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range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   attempt tutorial questions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question attempted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  compare your solution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with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the sample solution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  seek help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something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unclear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question on the sample exam and mid-semester tests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    attempt the question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	post your solution on Moodle forum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If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current_date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&lt;=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exam_date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goto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line 1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Print(“HURRAYYYYYY!!!  I did it!”)</a:t>
            </a:r>
          </a:p>
          <a:p>
            <a:pPr marL="0" lvl="0" indent="0">
              <a:spcBef>
                <a:spcPts val="850"/>
              </a:spcBef>
              <a:buSzPct val="25000"/>
              <a:buNone/>
            </a:pPr>
            <a:r>
              <a:rPr lang="en-AU" sz="1400" dirty="0">
                <a:solidFill>
                  <a:srgbClr val="FF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WARNING: This is a brute force algorithm. Using greedy algorithm (studying selected topics) may be disastrous </a:t>
            </a:r>
          </a:p>
          <a:p>
            <a:pPr marL="0" lvl="0" indent="0">
              <a:spcBef>
                <a:spcPts val="850"/>
              </a:spcBef>
              <a:buSzPct val="25000"/>
              <a:buNone/>
            </a:pPr>
            <a:endParaRPr lang="en-AU" sz="1400" dirty="0">
              <a:solidFill>
                <a:srgbClr val="FF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defTabSz="360000">
              <a:buNone/>
            </a:pP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51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28600"/>
            <a:ext cx="8991600" cy="758952"/>
          </a:xfrm>
        </p:spPr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6" name="Content Placeholder 3"/>
          <p:cNvSpPr txBox="1">
            <a:spLocks noGrp="1"/>
          </p:cNvSpPr>
          <p:nvPr>
            <p:ph sz="quarter" idx="1"/>
          </p:nvPr>
        </p:nvSpPr>
        <p:spPr>
          <a:xfrm>
            <a:off x="301625" y="1066800"/>
            <a:ext cx="8461375" cy="24876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Take Home Message</a:t>
            </a:r>
          </a:p>
          <a:p>
            <a:r>
              <a:rPr lang="en-AU" sz="2000" b="1" dirty="0"/>
              <a:t>See Design Principles in this lecture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Things to do (this list is not exhaustive)</a:t>
            </a:r>
          </a:p>
          <a:p>
            <a:r>
              <a:rPr lang="en-AU" sz="2000" b="1" dirty="0"/>
              <a:t>See the algorithm to prepare for final exam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3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Announcements/Things to note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Consultation this Friday (2-3 pm)</a:t>
            </a:r>
          </a:p>
          <a:p>
            <a:pPr lvl="1"/>
            <a:r>
              <a:rPr lang="en-AU" dirty="0"/>
              <a:t>Shams will replace me as I will be out of city</a:t>
            </a:r>
          </a:p>
          <a:p>
            <a:pPr lvl="1"/>
            <a:r>
              <a:rPr lang="en-AU" dirty="0"/>
              <a:t>Location will be confirmed in a Moodle post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075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0266"/>
            <a:ext cx="6172200" cy="4119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7453" y="552158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SWOT VAC</a:t>
            </a:r>
          </a:p>
        </p:txBody>
      </p:sp>
    </p:spTree>
    <p:extLst>
      <p:ext uri="{BB962C8B-B14F-4D97-AF65-F5344CB8AC3E}">
        <p14:creationId xmlns:p14="http://schemas.microsoft.com/office/powerpoint/2010/main" val="37727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2158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Final Exam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47800"/>
            <a:ext cx="660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9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25780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Results Day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7419"/>
            <a:ext cx="7001435" cy="420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6558" y="5728395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 you live happily ever after </a:t>
            </a:r>
          </a:p>
        </p:txBody>
      </p:sp>
    </p:spTree>
    <p:extLst>
      <p:ext uri="{BB962C8B-B14F-4D97-AF65-F5344CB8AC3E}">
        <p14:creationId xmlns:p14="http://schemas.microsoft.com/office/powerpoint/2010/main" val="54761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25780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SWOT VAC</a:t>
            </a:r>
          </a:p>
        </p:txBody>
      </p:sp>
      <p:pic>
        <p:nvPicPr>
          <p:cNvPr id="5" name="Picture 4" descr="A picture containing person, outdoor, building, man&#10;&#10;Description generated with high confidence">
            <a:extLst>
              <a:ext uri="{FF2B5EF4-FFF2-40B4-BE49-F238E27FC236}">
                <a16:creationId xmlns:a16="http://schemas.microsoft.com/office/drawing/2014/main" id="{D8597573-3B10-455C-980D-6CD51E6A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95400"/>
            <a:ext cx="4648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2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4242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Final Exam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511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4242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Results Day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03" y="1341223"/>
            <a:ext cx="4088665" cy="4201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1223"/>
            <a:ext cx="4350943" cy="4201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8895" y="5925652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Moral: Work hard or be brave!</a:t>
            </a:r>
          </a:p>
        </p:txBody>
      </p:sp>
    </p:spTree>
    <p:extLst>
      <p:ext uri="{BB962C8B-B14F-4D97-AF65-F5344CB8AC3E}">
        <p14:creationId xmlns:p14="http://schemas.microsoft.com/office/powerpoint/2010/main" val="3229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Just before I sign off …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-152399" y="1302514"/>
            <a:ext cx="6142058" cy="5113693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Most of you have done really well given the </a:t>
            </a:r>
            <a:r>
              <a:rPr lang="en-AU" sz="2000" b="1" u="sng" dirty="0">
                <a:solidFill>
                  <a:srgbClr val="FF0000"/>
                </a:solidFill>
                <a:latin typeface="CMSS10"/>
              </a:rPr>
              <a:t>challenging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nature of the unit!</a:t>
            </a:r>
            <a:endParaRPr lang="en-AU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Good luck for the final exam!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 not hesitate to contact me if I can be of any help even after this semester</a:t>
            </a:r>
          </a:p>
          <a:p>
            <a:pPr lvl="2"/>
            <a:r>
              <a:rPr lang="en-AU" sz="1578" dirty="0">
                <a:solidFill>
                  <a:srgbClr val="000000"/>
                </a:solidFill>
                <a:latin typeface="CMSS10"/>
              </a:rPr>
              <a:t>E.g., if you need a reference letter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752" y="4065316"/>
            <a:ext cx="3227807" cy="19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pic>
        <p:nvPicPr>
          <p:cNvPr id="12" name="Picture 11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37483432-534B-4B7C-9ED4-60ACE1BA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10" y="2984884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That’s all folks!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8" y="1219200"/>
            <a:ext cx="8035962" cy="50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Kahoot Grand Finale</a:t>
            </a:r>
          </a:p>
          <a:p>
            <a:r>
              <a:rPr lang="en-AU" dirty="0"/>
              <a:t>Design Principles (FIT2004 Summary)</a:t>
            </a:r>
          </a:p>
          <a:p>
            <a:r>
              <a:rPr lang="en-AU" dirty="0"/>
              <a:t>Programming Competition Winners</a:t>
            </a:r>
          </a:p>
          <a:p>
            <a:r>
              <a:rPr lang="en-AU" dirty="0"/>
              <a:t>Final 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504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Design Principles (Summing up FIT2004)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>
                <a:solidFill>
                  <a:srgbClr val="000000"/>
                </a:solidFill>
                <a:latin typeface="CMSS10"/>
              </a:rPr>
              <a:t>Here are some broad strategies to (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try to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) solve algorithmic problems: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Look out for good invariants to exploit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Attempt to balance your work as much as possible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Do not repeat work (so, store and re-use!)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Use appropriate data structures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Try well-known problem solving strategies</a:t>
            </a:r>
          </a:p>
          <a:p>
            <a:r>
              <a:rPr lang="en-AU" sz="2800" dirty="0">
                <a:solidFill>
                  <a:srgbClr val="800080"/>
                </a:solidFill>
                <a:latin typeface="txbtt"/>
              </a:rPr>
              <a:t>Sometimes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greed is good!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These are general guidelines. As always, there are many exceptions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91091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Look out for good invariants to exploit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Here are 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some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algorithms we considered in the unit that do precisely this!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Binary Search (Refer Week 2 lecture)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Sorting (Refer Lectures from Weeks 2 and 3)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Shortest Paths and Connectivity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Dijkstra’s algorithm (Refer Week 8 Lectures)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Floyd-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Warshall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algorithm (Refer Week 9 lectures)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Minimum Spanning Tree Algorithms (Refer Week 10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42098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Balance your work as much as possible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For problems that allow division of labour (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eg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. Divide and Conquer)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Try to divide work 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equally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as much as possible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Merge sort achieves this 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O</a:t>
            </a:r>
            <a:r>
              <a:rPr lang="pt-BR" sz="1500" dirty="0">
                <a:solidFill>
                  <a:srgbClr val="000000"/>
                </a:solidFill>
                <a:latin typeface="CMSS10"/>
              </a:rPr>
              <a:t>(N log N)-time always!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Quick sort does not necessarily achieve this – depends on the choice of the pivot (Refer week 3)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Good pivots give O(N log N)-time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Bad pivots give 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O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N</a:t>
            </a:r>
            <a:r>
              <a:rPr lang="en-AU" sz="2000" baseline="30000" dirty="0">
                <a:solidFill>
                  <a:srgbClr val="000000"/>
                </a:solidFill>
                <a:latin typeface="CMSSI10"/>
              </a:rPr>
              <a:t>2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)-time</a:t>
            </a:r>
          </a:p>
        </p:txBody>
      </p:sp>
    </p:spTree>
    <p:extLst>
      <p:ext uri="{BB962C8B-B14F-4D97-AF65-F5344CB8AC3E}">
        <p14:creationId xmlns:p14="http://schemas.microsoft.com/office/powerpoint/2010/main" val="39454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Choose Data Structures with care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latin typeface="CMSS10"/>
              </a:rPr>
              <a:t>Certain data representations are more efficient than others for a given problem</a:t>
            </a:r>
          </a:p>
          <a:p>
            <a:r>
              <a:rPr lang="en-AU" sz="2800" dirty="0">
                <a:latin typeface="CMSS10"/>
              </a:rPr>
              <a:t>Priority Queue in Dijkstra’s algorithm (Refer Week 8)</a:t>
            </a:r>
          </a:p>
          <a:p>
            <a:r>
              <a:rPr lang="en-AU" sz="2800" dirty="0">
                <a:latin typeface="CMSS10"/>
              </a:rPr>
              <a:t>Union-Find data structure in </a:t>
            </a:r>
            <a:r>
              <a:rPr lang="en-AU" sz="2800" dirty="0" err="1">
                <a:latin typeface="CMSS10"/>
              </a:rPr>
              <a:t>Kruskal’s</a:t>
            </a:r>
            <a:r>
              <a:rPr lang="en-AU" sz="2800" dirty="0">
                <a:latin typeface="CMSS10"/>
              </a:rPr>
              <a:t> algorithm (refer Week 9)</a:t>
            </a:r>
          </a:p>
          <a:p>
            <a:r>
              <a:rPr lang="en-AU" sz="2800" dirty="0">
                <a:latin typeface="CMSS10"/>
              </a:rPr>
              <a:t>Efficient Search and retrieval data structures of various kinds (Refer Weeks 5,6,7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Don’t repeat 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3600" dirty="0">
                <a:solidFill>
                  <a:srgbClr val="000000"/>
                </a:solidFill>
                <a:latin typeface="CMSS10"/>
              </a:rPr>
              <a:t>Do not compute anything more than once (if there is room to store it for reuse)</a:t>
            </a:r>
          </a:p>
          <a:p>
            <a:r>
              <a:rPr lang="en-AU" sz="3600" dirty="0">
                <a:solidFill>
                  <a:srgbClr val="000000"/>
                </a:solidFill>
                <a:latin typeface="CMSS10"/>
              </a:rPr>
              <a:t>Underpins Dynamic Programming strategy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Edit Distance (Refer Week 4 Lecture)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Knapsack Problem (Refer Week 4 Lecture)</a:t>
            </a: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Try well known problem solving strategies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latin typeface="CMSS10"/>
              </a:rPr>
              <a:t>Divide and Conquer (Refer Weeks 3, 4 lectures)</a:t>
            </a:r>
          </a:p>
          <a:p>
            <a:r>
              <a:rPr lang="en-AU" sz="2800" dirty="0">
                <a:latin typeface="CMSS10"/>
              </a:rPr>
              <a:t>Dynamic Programming (Refer Weeks 4, 8, 9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11132</TotalTime>
  <Words>1290</Words>
  <Application>Microsoft Office PowerPoint</Application>
  <PresentationFormat>On-screen Show (4:3)</PresentationFormat>
  <Paragraphs>189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 Black</vt:lpstr>
      <vt:lpstr>Calibri</vt:lpstr>
      <vt:lpstr>CMSS10</vt:lpstr>
      <vt:lpstr>CMSS12</vt:lpstr>
      <vt:lpstr>CMSSI10</vt:lpstr>
      <vt:lpstr>Courier New</vt:lpstr>
      <vt:lpstr>txbtt</vt:lpstr>
      <vt:lpstr>Wingdings</vt:lpstr>
      <vt:lpstr>Wingdings 2</vt:lpstr>
      <vt:lpstr>Civic</vt:lpstr>
      <vt:lpstr>Faculty of Information Technology,  Monash University</vt:lpstr>
      <vt:lpstr>Announcements/Things to note</vt:lpstr>
      <vt:lpstr>Overview</vt:lpstr>
      <vt:lpstr>Design Principles (Summing up FIT2004)</vt:lpstr>
      <vt:lpstr>Look out for good invariants to exploit</vt:lpstr>
      <vt:lpstr>Balance your work as much as possible</vt:lpstr>
      <vt:lpstr>Choose Data Structures with care</vt:lpstr>
      <vt:lpstr>Don’t repeat work</vt:lpstr>
      <vt:lpstr>Try well known problem solving strategies </vt:lpstr>
      <vt:lpstr>Sometimes greed is good</vt:lpstr>
      <vt:lpstr>Overview</vt:lpstr>
      <vt:lpstr>Programming Competition Winners</vt:lpstr>
      <vt:lpstr>Overview</vt:lpstr>
      <vt:lpstr>Final Exam</vt:lpstr>
      <vt:lpstr>Non-Examinable Content</vt:lpstr>
      <vt:lpstr>Consultations for Final Exam</vt:lpstr>
      <vt:lpstr>Suggestions for preparation  (written after I lost my memory) </vt:lpstr>
      <vt:lpstr>Algorithm for exam preparation</vt:lpstr>
      <vt:lpstr>Summary</vt:lpstr>
      <vt:lpstr>Coming Up Next</vt:lpstr>
      <vt:lpstr>Coming Up Next</vt:lpstr>
      <vt:lpstr>Coming Up Next</vt:lpstr>
      <vt:lpstr>Coming Up Next (Second Scenario)</vt:lpstr>
      <vt:lpstr>Coming Up Next (Second Scenario)</vt:lpstr>
      <vt:lpstr>Coming Up Next (Second Scenario)</vt:lpstr>
      <vt:lpstr>Just before I sign off … </vt:lpstr>
      <vt:lpstr>That’s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Aamir Cheema</cp:lastModifiedBy>
  <cp:revision>5178</cp:revision>
  <dcterms:created xsi:type="dcterms:W3CDTF">2006-08-16T00:00:00Z</dcterms:created>
  <dcterms:modified xsi:type="dcterms:W3CDTF">2018-05-22T21:50:56Z</dcterms:modified>
</cp:coreProperties>
</file>